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-523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3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kaggle.com/datasets/akshat103/e-waste-image-dataset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5745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2760311" y="1752415"/>
            <a:ext cx="8126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Name of Project </a:t>
            </a:r>
            <a:r>
              <a:rPr lang="en-US" sz="3600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-  </a:t>
            </a:r>
            <a:r>
              <a:rPr lang="en-IN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E-Waste Image Dataset:</a:t>
            </a:r>
            <a:endParaRPr lang="en-US" sz="3600" b="1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8477FA3-3CFE-49DC-AABB-EA263534B5FA}"/>
              </a:ext>
            </a:extLst>
          </p:cNvPr>
          <p:cNvSpPr txBox="1"/>
          <p:nvPr/>
        </p:nvSpPr>
        <p:spPr>
          <a:xfrm>
            <a:off x="8107268" y="2329846"/>
            <a:ext cx="3554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Classification &amp; Detection</a:t>
            </a:r>
            <a:endParaRPr lang="en-IN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A1C726-6BC5-53F1-2C9F-C007C72B4F1F}"/>
              </a:ext>
            </a:extLst>
          </p:cNvPr>
          <p:cNvSpPr txBox="1"/>
          <p:nvPr/>
        </p:nvSpPr>
        <p:spPr>
          <a:xfrm>
            <a:off x="5148001" y="2750035"/>
            <a:ext cx="6876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Submitted By –  </a:t>
            </a:r>
            <a:r>
              <a:rPr lang="en-IN" sz="2000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Ripendra Kumar Yadav</a:t>
            </a:r>
            <a:endParaRPr lang="en-IN" sz="2800" dirty="0">
              <a:solidFill>
                <a:schemeClr val="accent5">
                  <a:lumMod val="40000"/>
                  <a:lumOff val="60000"/>
                </a:schemeClr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5C2F5A-53E4-3623-2DE8-A6FC0A05808D}"/>
              </a:ext>
            </a:extLst>
          </p:cNvPr>
          <p:cNvSpPr txBox="1"/>
          <p:nvPr/>
        </p:nvSpPr>
        <p:spPr>
          <a:xfrm>
            <a:off x="7415273" y="3230721"/>
            <a:ext cx="4282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0" i="0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TIT college , RGPV , Bhopal M.P </a:t>
            </a:r>
            <a:endParaRPr lang="en-IN" sz="2000" dirty="0">
              <a:solidFill>
                <a:schemeClr val="accent5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2568424-2323-4EA6-FE4A-3E662847EF41}"/>
              </a:ext>
            </a:extLst>
          </p:cNvPr>
          <p:cNvSpPr/>
          <p:nvPr/>
        </p:nvSpPr>
        <p:spPr>
          <a:xfrm>
            <a:off x="4930018" y="2025029"/>
            <a:ext cx="158620" cy="16589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70E106B-76BA-E4BD-19C0-6994E77B5FAC}"/>
              </a:ext>
            </a:extLst>
          </p:cNvPr>
          <p:cNvSpPr/>
          <p:nvPr/>
        </p:nvSpPr>
        <p:spPr>
          <a:xfrm>
            <a:off x="4939210" y="2979551"/>
            <a:ext cx="174306" cy="1891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F70A163-4532-9DB0-0CDE-E3A53209C000}"/>
              </a:ext>
            </a:extLst>
          </p:cNvPr>
          <p:cNvSpPr/>
          <p:nvPr/>
        </p:nvSpPr>
        <p:spPr>
          <a:xfrm>
            <a:off x="4930018" y="3980946"/>
            <a:ext cx="174306" cy="1891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B58A73-69D0-D01F-4DCF-066671B807C1}"/>
              </a:ext>
            </a:extLst>
          </p:cNvPr>
          <p:cNvSpPr txBox="1"/>
          <p:nvPr/>
        </p:nvSpPr>
        <p:spPr>
          <a:xfrm>
            <a:off x="5105673" y="3796576"/>
            <a:ext cx="3246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Edunet</a:t>
            </a:r>
            <a:r>
              <a:rPr lang="en-IN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Foundation </a:t>
            </a:r>
            <a:endParaRPr lang="en-IN" sz="32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Minus Sign 15">
            <a:extLst>
              <a:ext uri="{FF2B5EF4-FFF2-40B4-BE49-F238E27FC236}">
                <a16:creationId xmlns:a16="http://schemas.microsoft.com/office/drawing/2014/main" id="{2182EF95-93A4-C2D3-0CBB-675B316AEAE5}"/>
              </a:ext>
            </a:extLst>
          </p:cNvPr>
          <p:cNvSpPr/>
          <p:nvPr/>
        </p:nvSpPr>
        <p:spPr>
          <a:xfrm>
            <a:off x="8107268" y="3919562"/>
            <a:ext cx="358198" cy="374333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996A70C-FA6E-F4AF-BA7D-81731D0EB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5908" y="2979551"/>
            <a:ext cx="298730" cy="12193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53FEB3B-BACB-34F7-9DAA-89085595B4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0682" y="2071857"/>
            <a:ext cx="298730" cy="12193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79FF364-2480-D23C-E24B-DC1F5FAF5B7B}"/>
              </a:ext>
            </a:extLst>
          </p:cNvPr>
          <p:cNvSpPr txBox="1"/>
          <p:nvPr/>
        </p:nvSpPr>
        <p:spPr>
          <a:xfrm>
            <a:off x="8541141" y="3911725"/>
            <a:ext cx="26872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j-lt"/>
              </a:rPr>
              <a:t>Shell Skill4Future (AICTC)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CE72091-0B23-DF92-EDD6-753A82D45D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9689" y="4947700"/>
            <a:ext cx="201185" cy="21337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D4335AA-C296-882F-8394-BAC217C8F4DD}"/>
              </a:ext>
            </a:extLst>
          </p:cNvPr>
          <p:cNvSpPr txBox="1"/>
          <p:nvPr/>
        </p:nvSpPr>
        <p:spPr>
          <a:xfrm>
            <a:off x="5161543" y="4740917"/>
            <a:ext cx="27338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Submission Date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37A18C6-3FCA-65B1-1EA9-379AF1F4BA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30047" y="4970744"/>
            <a:ext cx="298730" cy="11583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7C203E2-8B61-5061-E387-B6A96E2ECE70}"/>
              </a:ext>
            </a:extLst>
          </p:cNvPr>
          <p:cNvSpPr txBox="1"/>
          <p:nvPr/>
        </p:nvSpPr>
        <p:spPr>
          <a:xfrm>
            <a:off x="8692515" y="4828606"/>
            <a:ext cx="21947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July 2025</a:t>
            </a:r>
          </a:p>
        </p:txBody>
      </p: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7098" y="857945"/>
            <a:ext cx="44178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213163"/>
                </a:solidFill>
              </a:rPr>
              <a:t>Learning Objectives</a:t>
            </a:r>
            <a:endParaRPr lang="en-IN" sz="32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EDB780-163A-E852-ECC5-8640253755F5}"/>
              </a:ext>
            </a:extLst>
          </p:cNvPr>
          <p:cNvSpPr txBox="1"/>
          <p:nvPr/>
        </p:nvSpPr>
        <p:spPr>
          <a:xfrm>
            <a:off x="446032" y="1525711"/>
            <a:ext cx="61022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The aim of this project is to leverage image classification techniques using machine learning and deep learning to detect and categorize different types of e-waste. This supports the initiative toward smarter and more sustainable waste management practices.</a:t>
            </a:r>
            <a:endParaRPr lang="en-IN" sz="16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AAD428-AC63-1644-3A12-F970B7D71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47" y="1593280"/>
            <a:ext cx="201185" cy="2133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CF4F075-6FA2-7A9B-3B5F-167B6C6724D5}"/>
              </a:ext>
            </a:extLst>
          </p:cNvPr>
          <p:cNvSpPr txBox="1"/>
          <p:nvPr/>
        </p:nvSpPr>
        <p:spPr>
          <a:xfrm>
            <a:off x="510073" y="3049344"/>
            <a:ext cx="227978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Key Objectives </a:t>
            </a:r>
            <a:endParaRPr lang="en-IN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0D03EF-790A-C22E-FFFD-3D1AB3870266}"/>
              </a:ext>
            </a:extLst>
          </p:cNvPr>
          <p:cNvCxnSpPr>
            <a:cxnSpLocks/>
          </p:cNvCxnSpPr>
          <p:nvPr/>
        </p:nvCxnSpPr>
        <p:spPr>
          <a:xfrm>
            <a:off x="2405640" y="3270380"/>
            <a:ext cx="317240" cy="0"/>
          </a:xfrm>
          <a:prstGeom prst="straightConnector1">
            <a:avLst/>
          </a:prstGeom>
          <a:ln>
            <a:tailEnd type="triangle"/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27DE2AC-72CA-2A72-F7C4-470B8A87C135}"/>
              </a:ext>
            </a:extLst>
          </p:cNvPr>
          <p:cNvSpPr txBox="1"/>
          <p:nvPr/>
        </p:nvSpPr>
        <p:spPr>
          <a:xfrm>
            <a:off x="597744" y="3559342"/>
            <a:ext cx="7221894" cy="2595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 Develop an image classification model for e-waste categories</a:t>
            </a:r>
          </a:p>
          <a:p>
            <a:endParaRPr lang="en-I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 Automate the detection and sorting process of electronic waste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 Utilize deep learning techniques (e.g., CNNs) for accurate visual recognition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 Promote responsible e-waste handling and environmental sustainability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/>
              <a:t> Create a reusable dataset pipeline for further research or deployment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10478" y="862390"/>
            <a:ext cx="76552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solidFill>
                  <a:srgbClr val="213163"/>
                </a:solidFill>
              </a:rPr>
              <a:t>T</a:t>
            </a:r>
            <a:r>
              <a:rPr lang="en-IN" sz="3600" b="1" dirty="0" err="1">
                <a:solidFill>
                  <a:srgbClr val="213163"/>
                </a:solidFill>
              </a:rPr>
              <a:t>ools</a:t>
            </a:r>
            <a:r>
              <a:rPr lang="en-IN" sz="3600" b="1" dirty="0">
                <a:solidFill>
                  <a:srgbClr val="213163"/>
                </a:solidFill>
              </a:rPr>
              <a:t> and </a:t>
            </a:r>
            <a:r>
              <a:rPr lang="en-IN" sz="3200" b="1" dirty="0">
                <a:solidFill>
                  <a:srgbClr val="213163"/>
                </a:solidFill>
              </a:rPr>
              <a:t>Technology</a:t>
            </a:r>
            <a:r>
              <a:rPr lang="en-IN" sz="3600" b="1" dirty="0">
                <a:solidFill>
                  <a:srgbClr val="213163"/>
                </a:solidFill>
              </a:rPr>
              <a:t> Used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6A727-60EB-782D-08EF-95F40A8F1778}"/>
              </a:ext>
            </a:extLst>
          </p:cNvPr>
          <p:cNvSpPr txBox="1"/>
          <p:nvPr/>
        </p:nvSpPr>
        <p:spPr>
          <a:xfrm>
            <a:off x="541174" y="1499697"/>
            <a:ext cx="10133045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tools and technologies were used throughout the development and deployment of the E-Waste Image Classification project :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2444A4-A367-39A1-7BDF-08765378BE78}"/>
              </a:ext>
            </a:extLst>
          </p:cNvPr>
          <p:cNvSpPr txBox="1"/>
          <p:nvPr/>
        </p:nvSpPr>
        <p:spPr>
          <a:xfrm>
            <a:off x="541175" y="2219437"/>
            <a:ext cx="516916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🔧 </a:t>
            </a:r>
            <a:r>
              <a:rPr lang="en-IN" b="1" dirty="0"/>
              <a:t>Programming Language &amp; Environment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C16053-C17D-AB43-85B3-B8BB1FA7D3F9}"/>
              </a:ext>
            </a:extLst>
          </p:cNvPr>
          <p:cNvSpPr txBox="1"/>
          <p:nvPr/>
        </p:nvSpPr>
        <p:spPr>
          <a:xfrm>
            <a:off x="1068355" y="2540103"/>
            <a:ext cx="4114800" cy="954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Python 3.x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</a:t>
            </a:r>
            <a:r>
              <a:rPr lang="en-IN" dirty="0" err="1"/>
              <a:t>Jupyter</a:t>
            </a:r>
            <a:r>
              <a:rPr lang="en-IN" dirty="0"/>
              <a:t> Notebook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7CFEE2-1D25-8279-8FD8-E16212732DDD}"/>
              </a:ext>
            </a:extLst>
          </p:cNvPr>
          <p:cNvSpPr txBox="1"/>
          <p:nvPr/>
        </p:nvSpPr>
        <p:spPr>
          <a:xfrm>
            <a:off x="541175" y="3259074"/>
            <a:ext cx="4525347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🧠 Libraries and Frameworks</a:t>
            </a:r>
          </a:p>
          <a:p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57C392-0D5C-AFB2-B228-C9465BAAD1D8}"/>
              </a:ext>
            </a:extLst>
          </p:cNvPr>
          <p:cNvSpPr txBox="1"/>
          <p:nvPr/>
        </p:nvSpPr>
        <p:spPr>
          <a:xfrm>
            <a:off x="1068355" y="3497278"/>
            <a:ext cx="28458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 TensorFlow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 </a:t>
            </a:r>
            <a:r>
              <a:rPr lang="en-IN" sz="1800" dirty="0" err="1"/>
              <a:t>Keras</a:t>
            </a:r>
            <a:endParaRPr lang="en-IN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 Pillow(PIL)</a:t>
            </a:r>
          </a:p>
          <a:p>
            <a:endParaRPr lang="en-IN" sz="1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1ACC88-9A44-FAD3-AFF1-BA07147D13B6}"/>
              </a:ext>
            </a:extLst>
          </p:cNvPr>
          <p:cNvSpPr txBox="1"/>
          <p:nvPr/>
        </p:nvSpPr>
        <p:spPr>
          <a:xfrm>
            <a:off x="541175" y="4507779"/>
            <a:ext cx="413346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🤖 </a:t>
            </a:r>
            <a:r>
              <a:rPr lang="en-IN" b="1" dirty="0"/>
              <a:t>Model and Technique</a:t>
            </a:r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B1FF57-652C-8FBC-BA83-C3BA75993359}"/>
              </a:ext>
            </a:extLst>
          </p:cNvPr>
          <p:cNvSpPr txBox="1"/>
          <p:nvPr/>
        </p:nvSpPr>
        <p:spPr>
          <a:xfrm>
            <a:off x="940059" y="4797665"/>
            <a:ext cx="5948265" cy="954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EfficientNetV2B0 (Transfer Learning)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</a:t>
            </a:r>
            <a:r>
              <a:rPr lang="en-US" dirty="0"/>
              <a:t>Data Augmentation (Random Flip, Rotation, Zoom)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IN" dirty="0" err="1"/>
              <a:t>Gradio</a:t>
            </a:r>
            <a:r>
              <a:rPr lang="en-IN" dirty="0"/>
              <a:t> (for deployment interface)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AF1AC0-0142-E574-1C4C-CC618ABE7E90}"/>
              </a:ext>
            </a:extLst>
          </p:cNvPr>
          <p:cNvSpPr txBox="1"/>
          <p:nvPr/>
        </p:nvSpPr>
        <p:spPr>
          <a:xfrm>
            <a:off x="541175" y="5852023"/>
            <a:ext cx="359228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🖼️ </a:t>
            </a:r>
            <a:r>
              <a:rPr lang="en-IN" b="1" dirty="0"/>
              <a:t>Dataset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C523BD-1384-69F3-8781-E4F638E3DCD1}"/>
              </a:ext>
            </a:extLst>
          </p:cNvPr>
          <p:cNvSpPr txBox="1"/>
          <p:nvPr/>
        </p:nvSpPr>
        <p:spPr>
          <a:xfrm>
            <a:off x="1124339" y="6124623"/>
            <a:ext cx="555638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E-Waste Image Dataset from Kaggle</a:t>
            </a:r>
          </a:p>
        </p:txBody>
      </p:sp>
      <p:sp>
        <p:nvSpPr>
          <p:cNvPr id="24" name="Action Button: Blank 2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D5B617F-7B5A-4323-DCAD-42081102AFD1}"/>
              </a:ext>
            </a:extLst>
          </p:cNvPr>
          <p:cNvSpPr/>
          <p:nvPr/>
        </p:nvSpPr>
        <p:spPr>
          <a:xfrm>
            <a:off x="923731" y="6278544"/>
            <a:ext cx="200608" cy="106385"/>
          </a:xfrm>
          <a:prstGeom prst="actionButtonBlank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CF7CB11-792D-36FE-1AEF-B444235FF4B8}"/>
              </a:ext>
            </a:extLst>
          </p:cNvPr>
          <p:cNvSpPr txBox="1"/>
          <p:nvPr/>
        </p:nvSpPr>
        <p:spPr>
          <a:xfrm>
            <a:off x="1240972" y="6376441"/>
            <a:ext cx="835089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(URL: </a:t>
            </a:r>
            <a:r>
              <a:rPr lang="en-IN" dirty="0">
                <a:hlinkClick r:id="rId2"/>
              </a:rPr>
              <a:t>https://www.kaggle.com/datasets/akshat103/e-waste-image-dataset</a:t>
            </a:r>
            <a:r>
              <a:rPr lang="en-IN" dirty="0"/>
              <a:t>)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91AEE02-30B5-EA06-AB14-EDA703C91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990" y="1608779"/>
            <a:ext cx="201185" cy="213378"/>
          </a:xfrm>
          <a:prstGeom prst="rect">
            <a:avLst/>
          </a:prstGeom>
        </p:spPr>
      </p:pic>
      <p:pic>
        <p:nvPicPr>
          <p:cNvPr id="29" name="Picture 28" descr="A blue and yellow snake&#10;&#10;AI-generated content may be incorrect.">
            <a:extLst>
              <a:ext uri="{FF2B5EF4-FFF2-40B4-BE49-F238E27FC236}">
                <a16:creationId xmlns:a16="http://schemas.microsoft.com/office/drawing/2014/main" id="{49DCA688-C49B-B254-0040-43CC2F23AA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327" y="2311436"/>
            <a:ext cx="1827556" cy="164107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47FAC94-8A7D-4AD8-1DAF-7D80A54A4A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1992" y="3006186"/>
            <a:ext cx="2845837" cy="28458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7217" y="682260"/>
            <a:ext cx="61026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C8A4FB-2DC3-11DD-3D54-39B70C37E498}"/>
              </a:ext>
            </a:extLst>
          </p:cNvPr>
          <p:cNvSpPr txBox="1"/>
          <p:nvPr/>
        </p:nvSpPr>
        <p:spPr>
          <a:xfrm>
            <a:off x="492290" y="1270515"/>
            <a:ext cx="10023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methodology involves building an image classification model for e-waste using transfer learning with EfficientNetV2B0. The project follows a structured pipeline from data preparation to model deployment.</a:t>
            </a:r>
            <a:endParaRPr lang="en-IN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73928F-DB3C-A8FA-E615-9B09F1188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228" y="1371602"/>
            <a:ext cx="206126" cy="2186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9EA4C1-9CC4-1978-8043-D5203B6D32E8}"/>
              </a:ext>
            </a:extLst>
          </p:cNvPr>
          <p:cNvSpPr txBox="1"/>
          <p:nvPr/>
        </p:nvSpPr>
        <p:spPr>
          <a:xfrm>
            <a:off x="304461" y="2256671"/>
            <a:ext cx="362960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⚙️ </a:t>
            </a:r>
            <a:r>
              <a:rPr lang="en-IN" b="1" dirty="0"/>
              <a:t>Step-by-Step Process: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82C914-9548-4EA1-E72C-063B8631553A}"/>
              </a:ext>
            </a:extLst>
          </p:cNvPr>
          <p:cNvSpPr txBox="1"/>
          <p:nvPr/>
        </p:nvSpPr>
        <p:spPr>
          <a:xfrm>
            <a:off x="595354" y="2579964"/>
            <a:ext cx="2425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/>
              <a:t>1. Dataset Collection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2D093D-6044-471A-9E32-1875B93EEAED}"/>
              </a:ext>
            </a:extLst>
          </p:cNvPr>
          <p:cNvSpPr txBox="1"/>
          <p:nvPr/>
        </p:nvSpPr>
        <p:spPr>
          <a:xfrm>
            <a:off x="791297" y="2847025"/>
            <a:ext cx="4460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E-Waste Image Dataset (10 classes) from Kaggle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Structured into train, validation, and test folder</a:t>
            </a:r>
            <a:endParaRPr lang="en-IN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A0F2E4-3219-3F1F-5019-AD2F4EBE3800}"/>
              </a:ext>
            </a:extLst>
          </p:cNvPr>
          <p:cNvSpPr txBox="1"/>
          <p:nvPr/>
        </p:nvSpPr>
        <p:spPr>
          <a:xfrm>
            <a:off x="595354" y="3301365"/>
            <a:ext cx="2696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/>
              <a:t>2. Data Preprocessing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B579A9-E926-85BA-E5B2-D46EC160F40E}"/>
              </a:ext>
            </a:extLst>
          </p:cNvPr>
          <p:cNvSpPr txBox="1"/>
          <p:nvPr/>
        </p:nvSpPr>
        <p:spPr>
          <a:xfrm>
            <a:off x="791297" y="3601817"/>
            <a:ext cx="4805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Image resizing (128×128), normalization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Data augmentation: </a:t>
            </a:r>
            <a:r>
              <a:rPr lang="en-IN" sz="1400" dirty="0" err="1"/>
              <a:t>RandomFlip</a:t>
            </a:r>
            <a:r>
              <a:rPr lang="en-IN" sz="1400" dirty="0"/>
              <a:t>, Rotation, Zoom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0E0816-C483-AA23-2238-DA64A4F8B980}"/>
              </a:ext>
            </a:extLst>
          </p:cNvPr>
          <p:cNvSpPr txBox="1"/>
          <p:nvPr/>
        </p:nvSpPr>
        <p:spPr>
          <a:xfrm>
            <a:off x="595354" y="4081999"/>
            <a:ext cx="2696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/>
              <a:t>3. Model Building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33CCD-8FAF-61D9-FA56-554E83EEC6A4}"/>
              </a:ext>
            </a:extLst>
          </p:cNvPr>
          <p:cNvSpPr txBox="1"/>
          <p:nvPr/>
        </p:nvSpPr>
        <p:spPr>
          <a:xfrm>
            <a:off x="716653" y="4398428"/>
            <a:ext cx="61115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Used </a:t>
            </a:r>
            <a:r>
              <a:rPr lang="en-US" sz="1400" b="1" dirty="0"/>
              <a:t>EfficientNetV2B0</a:t>
            </a:r>
            <a:r>
              <a:rPr lang="en-US" sz="1400" dirty="0"/>
              <a:t> as the base model (pre-trained on ImageNet)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Added custom classification head (</a:t>
            </a:r>
            <a:r>
              <a:rPr lang="en-US" sz="1400" dirty="0" err="1"/>
              <a:t>GlobalAvgPool</a:t>
            </a:r>
            <a:r>
              <a:rPr lang="en-US" sz="1400" dirty="0"/>
              <a:t>, Dropout, Dense)</a:t>
            </a:r>
            <a:endParaRPr lang="en-IN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06197E-17C7-CEAF-BC93-EC1B6C263186}"/>
              </a:ext>
            </a:extLst>
          </p:cNvPr>
          <p:cNvSpPr txBox="1"/>
          <p:nvPr/>
        </p:nvSpPr>
        <p:spPr>
          <a:xfrm>
            <a:off x="595354" y="4843299"/>
            <a:ext cx="34569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/>
              <a:t>4</a:t>
            </a:r>
            <a:r>
              <a:rPr lang="en-IN" sz="2000" dirty="0"/>
              <a:t>. </a:t>
            </a:r>
            <a:r>
              <a:rPr lang="en-IN" sz="1800" dirty="0"/>
              <a:t>Training and Fine-Tuning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F683B3-6FAC-E6F7-44A1-6EE02BF901FE}"/>
              </a:ext>
            </a:extLst>
          </p:cNvPr>
          <p:cNvSpPr txBox="1"/>
          <p:nvPr/>
        </p:nvSpPr>
        <p:spPr>
          <a:xfrm>
            <a:off x="802745" y="5153220"/>
            <a:ext cx="886874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Frozen first 100 layers of the base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Trained remaining layers + custom head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Used Adam optimizer, </a:t>
            </a:r>
            <a:r>
              <a:rPr lang="en-US" sz="1400" dirty="0" err="1"/>
              <a:t>SparseCategoricalCrossentropy</a:t>
            </a:r>
            <a:r>
              <a:rPr lang="en-US" sz="1400" dirty="0"/>
              <a:t>, </a:t>
            </a:r>
            <a:r>
              <a:rPr lang="en-US" sz="1400" dirty="0" err="1"/>
              <a:t>EarlyStopping</a:t>
            </a:r>
            <a:endParaRPr 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69B357-D3C0-946E-8A4A-DF5F7108ADAB}"/>
              </a:ext>
            </a:extLst>
          </p:cNvPr>
          <p:cNvSpPr txBox="1"/>
          <p:nvPr/>
        </p:nvSpPr>
        <p:spPr>
          <a:xfrm>
            <a:off x="595353" y="5870217"/>
            <a:ext cx="34569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/>
              <a:t>5</a:t>
            </a:r>
            <a:r>
              <a:rPr lang="en-IN" sz="2000" dirty="0"/>
              <a:t>. </a:t>
            </a:r>
            <a:r>
              <a:rPr lang="en-IN" sz="1800" dirty="0"/>
              <a:t>Evaluation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E9FB92-8389-EA3E-4EAF-D69B9378AF64}"/>
              </a:ext>
            </a:extLst>
          </p:cNvPr>
          <p:cNvSpPr txBox="1"/>
          <p:nvPr/>
        </p:nvSpPr>
        <p:spPr>
          <a:xfrm>
            <a:off x="791297" y="6137916"/>
            <a:ext cx="6120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Measured accuracy, loss, confusion matrix, and classification report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Achieved ~90% accuracy on the test dataset</a:t>
            </a:r>
          </a:p>
        </p:txBody>
      </p:sp>
      <p:pic>
        <p:nvPicPr>
          <p:cNvPr id="24" name="Picture 23" descr="A diagram of a black and white diagram&#10;&#10;AI-generated content may be incorrect.">
            <a:extLst>
              <a:ext uri="{FF2B5EF4-FFF2-40B4-BE49-F238E27FC236}">
                <a16:creationId xmlns:a16="http://schemas.microsoft.com/office/drawing/2014/main" id="{4CD27394-6747-3130-974F-FA3D538E8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8202" y="2180141"/>
            <a:ext cx="5363797" cy="38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71128" y="755833"/>
            <a:ext cx="61026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213163"/>
                </a:solidFill>
              </a:rPr>
              <a:t>Problem Statement:  </a:t>
            </a:r>
            <a:endParaRPr lang="en-IN" sz="36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91A3D5-700C-BD0C-EEA8-93ED0EA04E3E}"/>
              </a:ext>
            </a:extLst>
          </p:cNvPr>
          <p:cNvSpPr txBox="1"/>
          <p:nvPr/>
        </p:nvSpPr>
        <p:spPr>
          <a:xfrm>
            <a:off x="410548" y="1327519"/>
            <a:ext cx="10926146" cy="1241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🌍 </a:t>
            </a:r>
            <a:r>
              <a:rPr lang="en-US" b="1" dirty="0"/>
              <a:t>E-waste is the fastest-growing waste stream worldwide.</a:t>
            </a:r>
            <a:br>
              <a:rPr lang="en-US" dirty="0"/>
            </a:br>
            <a:r>
              <a:rPr lang="en-US" dirty="0"/>
              <a:t>Improper disposal causes </a:t>
            </a:r>
            <a:r>
              <a:rPr lang="en-US" b="1" dirty="0"/>
              <a:t>toxic pollution</a:t>
            </a:r>
            <a:r>
              <a:rPr lang="en-US" dirty="0"/>
              <a:t>, </a:t>
            </a:r>
            <a:r>
              <a:rPr lang="en-US" b="1" dirty="0"/>
              <a:t>health hazards</a:t>
            </a:r>
            <a:r>
              <a:rPr lang="en-US" dirty="0"/>
              <a:t>, and </a:t>
            </a:r>
            <a:r>
              <a:rPr lang="en-US" b="1" dirty="0"/>
              <a:t>loss of valuable resources </a:t>
            </a:r>
          </a:p>
          <a:p>
            <a:r>
              <a:rPr lang="en-US" dirty="0"/>
              <a:t>🚫 Traditional waste management methods are no longer effective for handling its scale and complexity.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40A99B-6501-BF94-5CE5-F21F750AFDDF}"/>
              </a:ext>
            </a:extLst>
          </p:cNvPr>
          <p:cNvSpPr txBox="1"/>
          <p:nvPr/>
        </p:nvSpPr>
        <p:spPr>
          <a:xfrm>
            <a:off x="296685" y="3047389"/>
            <a:ext cx="52830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⚠️ </a:t>
            </a:r>
            <a:r>
              <a:rPr lang="en-IN" sz="2000" b="1" dirty="0"/>
              <a:t>What’s the Problem?</a:t>
            </a:r>
            <a:endParaRPr lang="en-I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369563-45A4-C2BF-B6B2-8CCA01E556CA}"/>
              </a:ext>
            </a:extLst>
          </p:cNvPr>
          <p:cNvSpPr txBox="1"/>
          <p:nvPr/>
        </p:nvSpPr>
        <p:spPr>
          <a:xfrm>
            <a:off x="688097" y="3731005"/>
            <a:ext cx="5570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/>
              <a:t>❌ Manual sorting is slow, costly, and error-prone</a:t>
            </a:r>
            <a:endParaRPr lang="en-IN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C1B0E4-BBA3-2736-EFFD-BA145CF178AC}"/>
              </a:ext>
            </a:extLst>
          </p:cNvPr>
          <p:cNvSpPr txBox="1"/>
          <p:nvPr/>
        </p:nvSpPr>
        <p:spPr>
          <a:xfrm>
            <a:off x="688097" y="4184086"/>
            <a:ext cx="70446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/>
              <a:t>🧪 Contains hazardous materials harmful to people and nature</a:t>
            </a:r>
            <a:endParaRPr lang="en-IN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69B4F2-B332-2418-31C8-226F44E57D2C}"/>
              </a:ext>
            </a:extLst>
          </p:cNvPr>
          <p:cNvSpPr txBox="1"/>
          <p:nvPr/>
        </p:nvSpPr>
        <p:spPr>
          <a:xfrm>
            <a:off x="723794" y="4637167"/>
            <a:ext cx="5570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/>
              <a:t>📉 Inefficient recycling leads to environmental damage</a:t>
            </a:r>
            <a:endParaRPr lang="en-IN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1C0DEF-E5DC-5015-1E60-74E4EA7E1AC6}"/>
              </a:ext>
            </a:extLst>
          </p:cNvPr>
          <p:cNvSpPr txBox="1"/>
          <p:nvPr/>
        </p:nvSpPr>
        <p:spPr>
          <a:xfrm>
            <a:off x="723794" y="5090248"/>
            <a:ext cx="61582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/>
              <a:t>⚙️ Need for automation in e-waste identification and sorting</a:t>
            </a:r>
            <a:endParaRPr lang="en-IN" sz="1600" dirty="0"/>
          </a:p>
        </p:txBody>
      </p:sp>
      <p:pic>
        <p:nvPicPr>
          <p:cNvPr id="10" name="Picture 9" descr="A diagram of different types of pollution&#10;&#10;AI-generated content may be incorrect.">
            <a:extLst>
              <a:ext uri="{FF2B5EF4-FFF2-40B4-BE49-F238E27FC236}">
                <a16:creationId xmlns:a16="http://schemas.microsoft.com/office/drawing/2014/main" id="{FA426ACF-D882-F49B-E94B-C9F120572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7557" y="2882619"/>
            <a:ext cx="4933053" cy="37493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F160F3-E4E0-2FF9-CB0D-5708373897B2}"/>
              </a:ext>
            </a:extLst>
          </p:cNvPr>
          <p:cNvSpPr txBox="1"/>
          <p:nvPr/>
        </p:nvSpPr>
        <p:spPr>
          <a:xfrm>
            <a:off x="688097" y="5585373"/>
            <a:ext cx="6484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/>
              <a:t>📈 Rapid growth of e-waste outpaces current handling methods</a:t>
            </a:r>
            <a:endParaRPr lang="en-IN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F24C7E-46D5-F7F4-D32E-769F7DB7CD55}"/>
              </a:ext>
            </a:extLst>
          </p:cNvPr>
          <p:cNvSpPr txBox="1"/>
          <p:nvPr/>
        </p:nvSpPr>
        <p:spPr>
          <a:xfrm>
            <a:off x="688097" y="6080498"/>
            <a:ext cx="6023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/>
              <a:t>🔍 Difficulty in distinguishing between similar-looking waste items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45773" y="718510"/>
            <a:ext cx="61026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213163"/>
                </a:solidFill>
              </a:rPr>
              <a:t>Solution:  </a:t>
            </a:r>
            <a:endParaRPr lang="en-IN" sz="36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D74A7-1191-A6F9-EF1C-DF974BB1A96C}"/>
              </a:ext>
            </a:extLst>
          </p:cNvPr>
          <p:cNvSpPr txBox="1"/>
          <p:nvPr/>
        </p:nvSpPr>
        <p:spPr>
          <a:xfrm>
            <a:off x="438539" y="1268963"/>
            <a:ext cx="9144000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🧠 Our solution uses </a:t>
            </a:r>
            <a:r>
              <a:rPr lang="en-US" b="1" dirty="0"/>
              <a:t>AI-powered image classification</a:t>
            </a:r>
            <a:r>
              <a:rPr lang="en-US" dirty="0"/>
              <a:t> to automate the detection and categorization of e-waste items.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39AC36-3275-372E-7D50-B1BA8571CAC1}"/>
              </a:ext>
            </a:extLst>
          </p:cNvPr>
          <p:cNvSpPr txBox="1"/>
          <p:nvPr/>
        </p:nvSpPr>
        <p:spPr>
          <a:xfrm>
            <a:off x="513182" y="2123645"/>
            <a:ext cx="4889241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💡 </a:t>
            </a:r>
            <a:r>
              <a:rPr lang="en-US" b="1" dirty="0"/>
              <a:t>How Our Project Solves the Problem: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4D3BD9-A7C4-154F-CAA1-70F9C1796B31}"/>
              </a:ext>
            </a:extLst>
          </p:cNvPr>
          <p:cNvSpPr txBox="1"/>
          <p:nvPr/>
        </p:nvSpPr>
        <p:spPr>
          <a:xfrm>
            <a:off x="1175657" y="2704787"/>
            <a:ext cx="8136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🤖 Uses </a:t>
            </a:r>
            <a:r>
              <a:rPr lang="en-US" sz="1400" b="1" dirty="0"/>
              <a:t>EfficientNetV2B0</a:t>
            </a:r>
            <a:r>
              <a:rPr lang="en-US" sz="1400" dirty="0"/>
              <a:t> (transfer learning) to classify e-waste images</a:t>
            </a:r>
            <a:endParaRPr lang="en-IN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E66BA-94DE-BD9E-A4F6-09E6F73E4AD2}"/>
              </a:ext>
            </a:extLst>
          </p:cNvPr>
          <p:cNvSpPr txBox="1"/>
          <p:nvPr/>
        </p:nvSpPr>
        <p:spPr>
          <a:xfrm>
            <a:off x="1175657" y="3155975"/>
            <a:ext cx="62515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⚙️ Automates sorting, reducing manual effort and human error</a:t>
            </a:r>
            <a:endParaRPr lang="en-IN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EF112A-3BD3-E3A3-7321-377F70C2BC2C}"/>
              </a:ext>
            </a:extLst>
          </p:cNvPr>
          <p:cNvSpPr txBox="1"/>
          <p:nvPr/>
        </p:nvSpPr>
        <p:spPr>
          <a:xfrm>
            <a:off x="1175657" y="3627522"/>
            <a:ext cx="5439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⏱️ Increases speed and accuracy of e-waste identification</a:t>
            </a:r>
            <a:endParaRPr lang="en-IN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F80197-355D-920F-DE0E-085B4B7CA044}"/>
              </a:ext>
            </a:extLst>
          </p:cNvPr>
          <p:cNvSpPr txBox="1"/>
          <p:nvPr/>
        </p:nvSpPr>
        <p:spPr>
          <a:xfrm>
            <a:off x="1175657" y="4099069"/>
            <a:ext cx="5439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🌿 Supports </a:t>
            </a:r>
            <a:r>
              <a:rPr lang="en-US" sz="1400" b="1" dirty="0"/>
              <a:t>eco-friendly waste management</a:t>
            </a:r>
            <a:r>
              <a:rPr lang="en-US" sz="1400" dirty="0"/>
              <a:t> and recycling</a:t>
            </a:r>
            <a:endParaRPr lang="en-IN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E21A62-E210-85FD-E302-F3F4C49A036F}"/>
              </a:ext>
            </a:extLst>
          </p:cNvPr>
          <p:cNvSpPr txBox="1"/>
          <p:nvPr/>
        </p:nvSpPr>
        <p:spPr>
          <a:xfrm>
            <a:off x="1175657" y="4570616"/>
            <a:ext cx="6559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🧪 Handles visual similarity between different e-waste items effectively</a:t>
            </a:r>
            <a:endParaRPr lang="en-IN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9C88A4-7163-E62B-995F-22D7F111356E}"/>
              </a:ext>
            </a:extLst>
          </p:cNvPr>
          <p:cNvSpPr txBox="1"/>
          <p:nvPr/>
        </p:nvSpPr>
        <p:spPr>
          <a:xfrm>
            <a:off x="1175657" y="5031135"/>
            <a:ext cx="5859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🖥️ Provides a </a:t>
            </a:r>
            <a:r>
              <a:rPr lang="en-US" sz="1400" b="1" dirty="0" err="1"/>
              <a:t>Gradio</a:t>
            </a:r>
            <a:r>
              <a:rPr lang="en-US" sz="1400" b="1" dirty="0"/>
              <a:t>-based web app</a:t>
            </a:r>
            <a:r>
              <a:rPr lang="en-US" sz="1400" dirty="0"/>
              <a:t> for real-time predictions</a:t>
            </a:r>
            <a:endParaRPr lang="en-IN" sz="14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65D95E6-0AC7-52CC-54BF-F7562D9E67E9}"/>
              </a:ext>
            </a:extLst>
          </p:cNvPr>
          <p:cNvSpPr/>
          <p:nvPr/>
        </p:nvSpPr>
        <p:spPr>
          <a:xfrm>
            <a:off x="438539" y="5942999"/>
            <a:ext cx="10963469" cy="49344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8F7CBF-6C3C-26FC-18CE-B79323C7E39D}"/>
              </a:ext>
            </a:extLst>
          </p:cNvPr>
          <p:cNvSpPr txBox="1"/>
          <p:nvPr/>
        </p:nvSpPr>
        <p:spPr>
          <a:xfrm>
            <a:off x="438539" y="5942999"/>
            <a:ext cx="10804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🔁 </a:t>
            </a:r>
            <a:r>
              <a:rPr lang="en-US" sz="2000" b="1" i="1" dirty="0">
                <a:solidFill>
                  <a:srgbClr val="00B050"/>
                </a:solidFill>
              </a:rPr>
              <a:t>The system bridges the gap between growing e-waste and smart recycling using AI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 descr="A cell phone with a screen&#10;&#10;AI-generated content may be incorrect.">
            <a:extLst>
              <a:ext uri="{FF2B5EF4-FFF2-40B4-BE49-F238E27FC236}">
                <a16:creationId xmlns:a16="http://schemas.microsoft.com/office/drawing/2014/main" id="{7878F0B1-4B91-EC54-9755-7A3DB5853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85" y="1906554"/>
            <a:ext cx="4540898" cy="4540898"/>
          </a:xfrm>
          <a:prstGeom prst="rect">
            <a:avLst/>
          </a:prstGeom>
        </p:spPr>
      </p:pic>
      <p:pic>
        <p:nvPicPr>
          <p:cNvPr id="6" name="Picture 5" descr="A computer keyboard with a black cord&#10;&#10;AI-generated content may be incorrect.">
            <a:extLst>
              <a:ext uri="{FF2B5EF4-FFF2-40B4-BE49-F238E27FC236}">
                <a16:creationId xmlns:a16="http://schemas.microsoft.com/office/drawing/2014/main" id="{07FC42FD-A2F8-E082-DD07-9561F4F0F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980" y="1849015"/>
            <a:ext cx="4655976" cy="465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74442" y="642918"/>
            <a:ext cx="6102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213163"/>
                </a:solidFill>
              </a:rPr>
              <a:t>Conclusion:</a:t>
            </a:r>
            <a:r>
              <a:rPr lang="en-US" sz="2800" b="1" dirty="0">
                <a:solidFill>
                  <a:srgbClr val="213163"/>
                </a:solidFill>
              </a:rPr>
              <a:t>  </a:t>
            </a:r>
            <a:endParaRPr lang="en-IN" sz="2800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48F648-D42E-11B1-F694-7F36D059B712}"/>
              </a:ext>
            </a:extLst>
          </p:cNvPr>
          <p:cNvSpPr txBox="1"/>
          <p:nvPr/>
        </p:nvSpPr>
        <p:spPr>
          <a:xfrm>
            <a:off x="74442" y="1227693"/>
            <a:ext cx="5589239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🧠 </a:t>
            </a:r>
            <a:r>
              <a:rPr lang="en-IN" b="1" dirty="0"/>
              <a:t>Summary of Achievements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575186-534A-A9EE-51DC-4DAD9A5C74F7}"/>
              </a:ext>
            </a:extLst>
          </p:cNvPr>
          <p:cNvSpPr txBox="1"/>
          <p:nvPr/>
        </p:nvSpPr>
        <p:spPr>
          <a:xfrm>
            <a:off x="569168" y="1514042"/>
            <a:ext cx="7324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This project successfully implemented a deep learning model using </a:t>
            </a:r>
            <a:r>
              <a:rPr lang="en-US" sz="1400" b="1" dirty="0"/>
              <a:t>EfficientNetV2B0</a:t>
            </a:r>
            <a:r>
              <a:rPr lang="en-US" sz="1400" dirty="0"/>
              <a:t> to automate the classification of e-waste images with high accuracy and efficiency</a:t>
            </a:r>
            <a:endParaRPr lang="en-IN" sz="1400" dirty="0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E02F6C98-C073-46D6-4E66-44EA97885313}"/>
              </a:ext>
            </a:extLst>
          </p:cNvPr>
          <p:cNvSpPr/>
          <p:nvPr/>
        </p:nvSpPr>
        <p:spPr>
          <a:xfrm>
            <a:off x="475862" y="1607349"/>
            <a:ext cx="93306" cy="109484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A8DC04-82B1-D2F5-AD01-8AA095D59C2E}"/>
              </a:ext>
            </a:extLst>
          </p:cNvPr>
          <p:cNvSpPr txBox="1"/>
          <p:nvPr/>
        </p:nvSpPr>
        <p:spPr>
          <a:xfrm>
            <a:off x="74442" y="2136525"/>
            <a:ext cx="3629607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📌 </a:t>
            </a:r>
            <a:r>
              <a:rPr lang="en-IN" b="1" dirty="0"/>
              <a:t>Impact Highlights</a:t>
            </a:r>
            <a:endParaRPr lang="en-IN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FC4A65-AC21-121C-576D-93787AA4C675}"/>
              </a:ext>
            </a:extLst>
          </p:cNvPr>
          <p:cNvCxnSpPr/>
          <p:nvPr/>
        </p:nvCxnSpPr>
        <p:spPr>
          <a:xfrm>
            <a:off x="2659224" y="2457167"/>
            <a:ext cx="3265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5F248FF-5FD5-DC1E-3AB9-7A81F563E848}"/>
              </a:ext>
            </a:extLst>
          </p:cNvPr>
          <p:cNvSpPr txBox="1"/>
          <p:nvPr/>
        </p:nvSpPr>
        <p:spPr>
          <a:xfrm>
            <a:off x="475862" y="2488949"/>
            <a:ext cx="4553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✅ </a:t>
            </a:r>
            <a:r>
              <a:rPr lang="en-US" sz="1400" b="1" dirty="0"/>
              <a:t>96% Accuracy</a:t>
            </a:r>
            <a:r>
              <a:rPr lang="en-US" sz="1400" dirty="0"/>
              <a:t> achieved on test data</a:t>
            </a:r>
            <a:endParaRPr lang="en-IN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6B4AAD-22D1-045D-609B-C6AC62ECA711}"/>
              </a:ext>
            </a:extLst>
          </p:cNvPr>
          <p:cNvSpPr txBox="1"/>
          <p:nvPr/>
        </p:nvSpPr>
        <p:spPr>
          <a:xfrm>
            <a:off x="475862" y="2829841"/>
            <a:ext cx="5620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🤖 Reduced manual sorting effort and human error</a:t>
            </a:r>
            <a:endParaRPr lang="en-IN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A4C6AF-2F02-F023-1862-77FA49AE36C7}"/>
              </a:ext>
            </a:extLst>
          </p:cNvPr>
          <p:cNvSpPr txBox="1"/>
          <p:nvPr/>
        </p:nvSpPr>
        <p:spPr>
          <a:xfrm>
            <a:off x="475862" y="3142487"/>
            <a:ext cx="5094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1400" dirty="0"/>
              <a:t>🌱 Promotes sustainable and smart e-waste management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DAAF8F-6A7A-502B-A629-83749D1C8608}"/>
              </a:ext>
            </a:extLst>
          </p:cNvPr>
          <p:cNvSpPr txBox="1"/>
          <p:nvPr/>
        </p:nvSpPr>
        <p:spPr>
          <a:xfrm>
            <a:off x="475862" y="3469147"/>
            <a:ext cx="5934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400" dirty="0"/>
              <a:t>🚀 Successfully deployed a real-time prediction system using </a:t>
            </a:r>
            <a:r>
              <a:rPr lang="en-US" sz="1400" b="1" dirty="0" err="1"/>
              <a:t>Gradio</a:t>
            </a:r>
            <a:endParaRPr lang="en-IN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B9C7B8-BFB0-2A38-6BDF-B5F339FEE8A7}"/>
              </a:ext>
            </a:extLst>
          </p:cNvPr>
          <p:cNvSpPr txBox="1"/>
          <p:nvPr/>
        </p:nvSpPr>
        <p:spPr>
          <a:xfrm>
            <a:off x="475862" y="3979637"/>
            <a:ext cx="5439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1400" dirty="0"/>
              <a:t>🔄 Model generalizes well across </a:t>
            </a:r>
            <a:r>
              <a:rPr lang="en-IN" sz="1400" b="1" dirty="0"/>
              <a:t>10 diverse e-waste classes</a:t>
            </a:r>
            <a:endParaRPr lang="en-IN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56A9B8-B8D0-0A80-5A82-712D5B5EDEFB}"/>
              </a:ext>
            </a:extLst>
          </p:cNvPr>
          <p:cNvSpPr txBox="1"/>
          <p:nvPr/>
        </p:nvSpPr>
        <p:spPr>
          <a:xfrm>
            <a:off x="74442" y="4478023"/>
            <a:ext cx="488924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🔭 </a:t>
            </a:r>
            <a:r>
              <a:rPr lang="en-IN" b="1" dirty="0"/>
              <a:t>Future Scope</a:t>
            </a:r>
            <a:r>
              <a:rPr lang="en-IN" dirty="0"/>
              <a:t>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8A348F6-9866-45C1-8EED-17E9B0E46DE0}"/>
              </a:ext>
            </a:extLst>
          </p:cNvPr>
          <p:cNvCxnSpPr/>
          <p:nvPr/>
        </p:nvCxnSpPr>
        <p:spPr>
          <a:xfrm>
            <a:off x="2192490" y="4679224"/>
            <a:ext cx="3265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B6F1229-0E5A-A8BB-E1A6-45247F45427E}"/>
              </a:ext>
            </a:extLst>
          </p:cNvPr>
          <p:cNvSpPr txBox="1"/>
          <p:nvPr/>
        </p:nvSpPr>
        <p:spPr>
          <a:xfrm>
            <a:off x="489858" y="4836514"/>
            <a:ext cx="39468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📈 Improve robustness with larger datasets</a:t>
            </a:r>
            <a:endParaRPr lang="en-IN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7AC84E-596A-EB62-A208-4A7481DA90D0}"/>
              </a:ext>
            </a:extLst>
          </p:cNvPr>
          <p:cNvSpPr txBox="1"/>
          <p:nvPr/>
        </p:nvSpPr>
        <p:spPr>
          <a:xfrm>
            <a:off x="489858" y="5124248"/>
            <a:ext cx="59342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400" dirty="0"/>
              <a:t>📦 Integrate into real-time CCTV or waste bin systems</a:t>
            </a:r>
            <a:endParaRPr lang="en-IN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007436-118D-6FC0-9636-DD854605710C}"/>
              </a:ext>
            </a:extLst>
          </p:cNvPr>
          <p:cNvSpPr txBox="1"/>
          <p:nvPr/>
        </p:nvSpPr>
        <p:spPr>
          <a:xfrm>
            <a:off x="489858" y="5456591"/>
            <a:ext cx="5094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400" dirty="0"/>
              <a:t>🧩 Add more e-waste classes and multi-object detection</a:t>
            </a:r>
            <a:endParaRPr lang="en-IN" sz="14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DB7D88-C9DE-FBF3-BFF4-5775727ED9B9}"/>
              </a:ext>
            </a:extLst>
          </p:cNvPr>
          <p:cNvSpPr/>
          <p:nvPr/>
        </p:nvSpPr>
        <p:spPr>
          <a:xfrm>
            <a:off x="74442" y="5909419"/>
            <a:ext cx="9708503" cy="49132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5F2118-D3B6-9CBA-5655-A2858582D63D}"/>
              </a:ext>
            </a:extLst>
          </p:cNvPr>
          <p:cNvSpPr txBox="1"/>
          <p:nvPr/>
        </p:nvSpPr>
        <p:spPr>
          <a:xfrm>
            <a:off x="0" y="5914058"/>
            <a:ext cx="95825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♻️</a:t>
            </a:r>
            <a:r>
              <a:rPr lang="en-US" sz="2400" dirty="0">
                <a:solidFill>
                  <a:srgbClr val="92D050"/>
                </a:solidFill>
              </a:rPr>
              <a:t> </a:t>
            </a:r>
            <a:r>
              <a:rPr lang="en-US" sz="2400" b="1" dirty="0">
                <a:solidFill>
                  <a:srgbClr val="002060"/>
                </a:solidFill>
                <a:effectLst>
                  <a:glow rad="127000">
                    <a:srgbClr val="FFFF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 italic" panose="020F0302020204030204" pitchFamily="34" charset="0"/>
                <a:ea typeface="Calibri Light italic" panose="020F0302020204030204" pitchFamily="34" charset="0"/>
                <a:cs typeface="Calibri Light italic" panose="020F0302020204030204" pitchFamily="34" charset="0"/>
              </a:rPr>
              <a:t>This AI solution contributes toward a cleaner, smarter, and greener future</a:t>
            </a:r>
            <a:endParaRPr lang="en-IN" sz="2400" b="1" dirty="0">
              <a:solidFill>
                <a:srgbClr val="002060"/>
              </a:solidFill>
              <a:effectLst>
                <a:glow rad="127000">
                  <a:srgbClr val="FFFF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 italic" panose="020F0302020204030204" pitchFamily="34" charset="0"/>
              <a:ea typeface="Calibri Light italic" panose="020F0302020204030204" pitchFamily="34" charset="0"/>
              <a:cs typeface="Calibri Light italic" panose="020F0302020204030204" pitchFamily="34" charset="0"/>
            </a:endParaRPr>
          </a:p>
        </p:txBody>
      </p:sp>
      <p:pic>
        <p:nvPicPr>
          <p:cNvPr id="26" name="Picture 25" descr="A person holding a computer chip&#10;&#10;AI-generated content may be incorrect.">
            <a:extLst>
              <a:ext uri="{FF2B5EF4-FFF2-40B4-BE49-F238E27FC236}">
                <a16:creationId xmlns:a16="http://schemas.microsoft.com/office/drawing/2014/main" id="{92A74D85-AE01-E87B-FEDA-8C5360327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4286" y="2457537"/>
            <a:ext cx="1898779" cy="12930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Picture 27" descr="A person holding a green globe with icons around them&#10;&#10;AI-generated content may be incorrect.">
            <a:extLst>
              <a:ext uri="{FF2B5EF4-FFF2-40B4-BE49-F238E27FC236}">
                <a16:creationId xmlns:a16="http://schemas.microsoft.com/office/drawing/2014/main" id="{EFAA9118-2ADA-BF23-8AAA-DD3ABEF98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4866" y="996153"/>
            <a:ext cx="2471272" cy="164668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0" name="Picture 29" descr="A green and white tree with white text&#10;&#10;AI-generated content may be incorrect.">
            <a:extLst>
              <a:ext uri="{FF2B5EF4-FFF2-40B4-BE49-F238E27FC236}">
                <a16:creationId xmlns:a16="http://schemas.microsoft.com/office/drawing/2014/main" id="{6AAEB277-AD9F-3959-A080-4FF9F2EFA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8603" y="2964174"/>
            <a:ext cx="3457913" cy="28593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31DABD-B874-BDA4-9E31-1CF31C8F3F32}"/>
              </a:ext>
            </a:extLst>
          </p:cNvPr>
          <p:cNvSpPr txBox="1"/>
          <p:nvPr/>
        </p:nvSpPr>
        <p:spPr>
          <a:xfrm>
            <a:off x="0" y="6375723"/>
            <a:ext cx="10912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View full code on GitHub:</a:t>
            </a:r>
          </a:p>
          <a:p>
            <a:r>
              <a:rPr lang="en-US" sz="1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https://github.com/Ripendra6218/week-1/blob/main/Week2/E_Waste_Generation_Classification.ipynb</a:t>
            </a:r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280</TotalTime>
  <Words>737</Words>
  <Application>Microsoft Office PowerPoint</Application>
  <PresentationFormat>Widescreen</PresentationFormat>
  <Paragraphs>95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Rounded MT Bold</vt:lpstr>
      <vt:lpstr>Calibri</vt:lpstr>
      <vt:lpstr>Calibri Light italic</vt:lpstr>
      <vt:lpstr>Courier New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ripendra yadav</cp:lastModifiedBy>
  <cp:revision>7</cp:revision>
  <dcterms:created xsi:type="dcterms:W3CDTF">2024-12-31T09:40:01Z</dcterms:created>
  <dcterms:modified xsi:type="dcterms:W3CDTF">2025-07-06T13:50:04Z</dcterms:modified>
</cp:coreProperties>
</file>

<file path=docProps/thumbnail.jpeg>
</file>